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</p:sldMasterIdLst>
  <p:notesMasterIdLst>
    <p:notesMasterId r:id="rId15"/>
  </p:notesMasterIdLst>
  <p:handoutMasterIdLst>
    <p:handoutMasterId r:id="rId16"/>
  </p:handoutMasterIdLst>
  <p:sldIdLst>
    <p:sldId id="320" r:id="rId3"/>
    <p:sldId id="285" r:id="rId4"/>
    <p:sldId id="321" r:id="rId5"/>
    <p:sldId id="330" r:id="rId6"/>
    <p:sldId id="323" r:id="rId7"/>
    <p:sldId id="335" r:id="rId8"/>
    <p:sldId id="324" r:id="rId9"/>
    <p:sldId id="333" r:id="rId10"/>
    <p:sldId id="303" r:id="rId11"/>
    <p:sldId id="336" r:id="rId12"/>
    <p:sldId id="337" r:id="rId13"/>
    <p:sldId id="334" r:id="rId14"/>
  </p:sldIdLst>
  <p:sldSz cx="12192000" cy="6858000"/>
  <p:notesSz cx="6858000" cy="9144000"/>
  <p:embeddedFontLst>
    <p:embeddedFont>
      <p:font typeface="仓耳青禾体-谷力 W05" panose="02010600030101010101" charset="-122"/>
      <p:regular r:id="rId17"/>
    </p:embeddedFont>
    <p:embeddedFont>
      <p:font typeface="字魂59号-创粗黑" panose="02010600030101010101" charset="-122"/>
      <p:regular r:id="rId18"/>
    </p:embeddedFon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站酷小薇LOGO体" panose="02010600010101010101" pitchFamily="2" charset="-122"/>
      <p:regular r:id="rId35"/>
    </p:embeddedFont>
  </p:embeddedFontLst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727"/>
    <a:srgbClr val="06DAF1"/>
    <a:srgbClr val="B8539E"/>
    <a:srgbClr val="FFBFA3"/>
    <a:srgbClr val="4D4778"/>
    <a:srgbClr val="E663B6"/>
    <a:srgbClr val="212475"/>
    <a:srgbClr val="3A39CC"/>
    <a:srgbClr val="FED4A7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0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11577D22-AD28-43FC-8EB4-B134A7D334C3}" type="datetimeFigureOut">
              <a:rPr lang="zh-CN" altLang="en-US" smtClean="0"/>
              <a:t>2022/3/22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4A888-87A8-4BDC-9237-70E7C7E4FB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4A888-87A8-4BDC-9237-70E7C7E4FB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07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4A888-87A8-4BDC-9237-70E7C7E4FB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085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401050" y="1905000"/>
            <a:ext cx="2552700" cy="3028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68432" y="1871003"/>
            <a:ext cx="3635924" cy="4471743"/>
          </a:xfrm>
          <a:custGeom>
            <a:avLst/>
            <a:gdLst>
              <a:gd name="connsiteX0" fmla="*/ 0 w 3635829"/>
              <a:gd name="connsiteY0" fmla="*/ 0 h 4471743"/>
              <a:gd name="connsiteX1" fmla="*/ 3635829 w 3635829"/>
              <a:gd name="connsiteY1" fmla="*/ 0 h 4471743"/>
              <a:gd name="connsiteX2" fmla="*/ 3635829 w 3635829"/>
              <a:gd name="connsiteY2" fmla="*/ 4471743 h 4471743"/>
              <a:gd name="connsiteX3" fmla="*/ 0 w 3635829"/>
              <a:gd name="connsiteY3" fmla="*/ 4471743 h 447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5829" h="4471743">
                <a:moveTo>
                  <a:pt x="0" y="0"/>
                </a:moveTo>
                <a:lnTo>
                  <a:pt x="3635829" y="0"/>
                </a:lnTo>
                <a:lnTo>
                  <a:pt x="3635829" y="4471743"/>
                </a:lnTo>
                <a:lnTo>
                  <a:pt x="0" y="4471743"/>
                </a:ln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bg1"/>
            </a:solidFill>
            <a:miter lim="800000"/>
          </a:ln>
          <a:effectLst>
            <a:outerShdw blurRad="139700" dist="38100" dir="2700000" algn="tl" rotWithShape="0">
              <a:prstClr val="black">
                <a:alpha val="3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991233" y="667658"/>
            <a:ext cx="6032657" cy="2818492"/>
          </a:xfrm>
          <a:custGeom>
            <a:avLst/>
            <a:gdLst>
              <a:gd name="connsiteX0" fmla="*/ 0 w 6032499"/>
              <a:gd name="connsiteY0" fmla="*/ 0 h 2818492"/>
              <a:gd name="connsiteX1" fmla="*/ 6032499 w 6032499"/>
              <a:gd name="connsiteY1" fmla="*/ 0 h 2818492"/>
              <a:gd name="connsiteX2" fmla="*/ 6032499 w 6032499"/>
              <a:gd name="connsiteY2" fmla="*/ 2818492 h 2818492"/>
              <a:gd name="connsiteX3" fmla="*/ 0 w 6032499"/>
              <a:gd name="connsiteY3" fmla="*/ 2818492 h 281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2499" h="2818492">
                <a:moveTo>
                  <a:pt x="0" y="0"/>
                </a:moveTo>
                <a:lnTo>
                  <a:pt x="6032499" y="0"/>
                </a:lnTo>
                <a:lnTo>
                  <a:pt x="6032499" y="2818492"/>
                </a:lnTo>
                <a:lnTo>
                  <a:pt x="0" y="2818492"/>
                </a:ln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bg1"/>
            </a:solidFill>
            <a:miter lim="800000"/>
          </a:ln>
          <a:effectLst>
            <a:outerShdw blurRad="139700" dist="38100" dir="2700000" algn="tl" rotWithShape="0">
              <a:prstClr val="black">
                <a:alpha val="3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096159" y="3657605"/>
            <a:ext cx="4927729" cy="2685141"/>
          </a:xfrm>
          <a:custGeom>
            <a:avLst/>
            <a:gdLst>
              <a:gd name="connsiteX0" fmla="*/ 0 w 4927600"/>
              <a:gd name="connsiteY0" fmla="*/ 0 h 2685141"/>
              <a:gd name="connsiteX1" fmla="*/ 4927600 w 4927600"/>
              <a:gd name="connsiteY1" fmla="*/ 0 h 2685141"/>
              <a:gd name="connsiteX2" fmla="*/ 4927600 w 4927600"/>
              <a:gd name="connsiteY2" fmla="*/ 2685141 h 2685141"/>
              <a:gd name="connsiteX3" fmla="*/ 0 w 4927600"/>
              <a:gd name="connsiteY3" fmla="*/ 2685141 h 268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7600" h="2685141">
                <a:moveTo>
                  <a:pt x="0" y="0"/>
                </a:moveTo>
                <a:lnTo>
                  <a:pt x="4927600" y="0"/>
                </a:lnTo>
                <a:lnTo>
                  <a:pt x="4927600" y="2685141"/>
                </a:lnTo>
                <a:lnTo>
                  <a:pt x="0" y="2685141"/>
                </a:lnTo>
                <a:close/>
              </a:path>
            </a:pathLst>
          </a:custGeom>
          <a:solidFill>
            <a:schemeClr val="bg1"/>
          </a:solidFill>
          <a:ln w="28575" cap="sq">
            <a:solidFill>
              <a:schemeClr val="bg1"/>
            </a:solidFill>
            <a:miter lim="800000"/>
          </a:ln>
          <a:effectLst>
            <a:outerShdw blurRad="139700" dist="38100" dir="2700000" algn="tl" rotWithShape="0">
              <a:prstClr val="black">
                <a:alpha val="38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1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1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 t="-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 t="-2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cs typeface="字魂59号-创粗黑" panose="00000500000000000000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cs typeface="字魂59号-创粗黑" panose="00000500000000000000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ransition spd="med">
    <p:push dir="u"/>
  </p:transition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字魂59号-创粗黑" panose="00000500000000000000" charset="-122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字魂59号-创粗黑" panose="00000500000000000000" charset="-122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 flipV="1">
            <a:off x="3608707" y="-1697355"/>
            <a:ext cx="6891020" cy="10252075"/>
          </a:xfrm>
          <a:prstGeom prst="rect">
            <a:avLst/>
          </a:prstGeom>
        </p:spPr>
      </p:pic>
      <p:pic>
        <p:nvPicPr>
          <p:cNvPr id="5" name="图片 4" descr="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30480" y="5678170"/>
            <a:ext cx="2482215" cy="1206500"/>
          </a:xfrm>
          <a:prstGeom prst="rect">
            <a:avLst/>
          </a:prstGeom>
        </p:spPr>
      </p:pic>
      <p:sp>
        <p:nvSpPr>
          <p:cNvPr id="6" name="加号 5"/>
          <p:cNvSpPr/>
          <p:nvPr/>
        </p:nvSpPr>
        <p:spPr>
          <a:xfrm>
            <a:off x="448945" y="266700"/>
            <a:ext cx="399415" cy="39941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6784801" y="3539975"/>
            <a:ext cx="4783682" cy="86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Oswald" charset="0"/>
              </a:rPr>
              <a:t>Text recognition</a:t>
            </a:r>
            <a:endParaRPr lang="id-ID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Oswald" charset="0"/>
            </a:endParaRPr>
          </a:p>
        </p:txBody>
      </p:sp>
      <p:sp>
        <p:nvSpPr>
          <p:cNvPr id="12" name="îṩ1îde"/>
          <p:cNvSpPr txBox="1"/>
          <p:nvPr/>
        </p:nvSpPr>
        <p:spPr>
          <a:xfrm>
            <a:off x="1134096" y="4148931"/>
            <a:ext cx="1616361" cy="1136015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Group 3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Members</a:t>
            </a:r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458524" y="4909331"/>
            <a:ext cx="219918" cy="1010242"/>
            <a:chOff x="11226114" y="5096656"/>
            <a:chExt cx="219918" cy="1010242"/>
          </a:xfrm>
        </p:grpSpPr>
        <p:sp>
          <p:nvSpPr>
            <p:cNvPr id="13" name="椭圆 12"/>
            <p:cNvSpPr/>
            <p:nvPr/>
          </p:nvSpPr>
          <p:spPr>
            <a:xfrm>
              <a:off x="11226114" y="5472271"/>
              <a:ext cx="219918" cy="2199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D2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1226114" y="5096656"/>
              <a:ext cx="219918" cy="2199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D2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1226114" y="5886980"/>
              <a:ext cx="219918" cy="2199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D2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pic>
        <p:nvPicPr>
          <p:cNvPr id="2" name="图片 1" descr="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320" y="666115"/>
            <a:ext cx="694690" cy="9264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CBC429-E540-4088-BAD1-8E0D99B974B1}"/>
              </a:ext>
            </a:extLst>
          </p:cNvPr>
          <p:cNvSpPr txBox="1"/>
          <p:nvPr/>
        </p:nvSpPr>
        <p:spPr>
          <a:xfrm>
            <a:off x="4036767" y="1396485"/>
            <a:ext cx="1814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D8EB5B-A00A-4F70-ABF2-4AC4E0748473}"/>
              </a:ext>
            </a:extLst>
          </p:cNvPr>
          <p:cNvSpPr txBox="1"/>
          <p:nvPr/>
        </p:nvSpPr>
        <p:spPr>
          <a:xfrm>
            <a:off x="5141395" y="3345954"/>
            <a:ext cx="1814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2F8416-BC91-4362-95CE-37AFBD481430}"/>
              </a:ext>
            </a:extLst>
          </p:cNvPr>
          <p:cNvSpPr txBox="1"/>
          <p:nvPr/>
        </p:nvSpPr>
        <p:spPr>
          <a:xfrm>
            <a:off x="7147610" y="2013243"/>
            <a:ext cx="1814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C8934A-154A-41B6-90A0-662B869B0777}"/>
              </a:ext>
            </a:extLst>
          </p:cNvPr>
          <p:cNvSpPr txBox="1"/>
          <p:nvPr/>
        </p:nvSpPr>
        <p:spPr>
          <a:xfrm>
            <a:off x="8508830" y="4137718"/>
            <a:ext cx="1814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别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A77357-0DCB-4741-BF24-F8B26FA65918}"/>
              </a:ext>
            </a:extLst>
          </p:cNvPr>
          <p:cNvSpPr txBox="1"/>
          <p:nvPr/>
        </p:nvSpPr>
        <p:spPr>
          <a:xfrm>
            <a:off x="2620749" y="4783555"/>
            <a:ext cx="2605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孙红霞</a:t>
            </a:r>
            <a:endParaRPr lang="en-US" altLang="zh-CN" sz="24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孙语笛  吴梦雪</a:t>
            </a:r>
            <a:endParaRPr lang="en-US" altLang="zh-CN" sz="24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徐晓涵  闫家慧</a:t>
            </a:r>
            <a:endParaRPr lang="en-US" altLang="zh-CN" sz="24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D0B10B1C-B12F-4297-9283-0D03748F1FAB}"/>
              </a:ext>
            </a:extLst>
          </p:cNvPr>
          <p:cNvSpPr/>
          <p:nvPr/>
        </p:nvSpPr>
        <p:spPr>
          <a:xfrm>
            <a:off x="0" y="912116"/>
            <a:ext cx="12192000" cy="5287119"/>
          </a:xfrm>
          <a:prstGeom prst="rect">
            <a:avLst/>
          </a:prstGeom>
          <a:blipFill dpi="0" rotWithShape="1">
            <a:blip r:embed="rId2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23" name="ïṥḷîdê">
            <a:extLst>
              <a:ext uri="{FF2B5EF4-FFF2-40B4-BE49-F238E27FC236}">
                <a16:creationId xmlns:a16="http://schemas.microsoft.com/office/drawing/2014/main" id="{C27B220B-E3F3-4500-9E55-6AAE4E6FA379}"/>
              </a:ext>
            </a:extLst>
          </p:cNvPr>
          <p:cNvSpPr/>
          <p:nvPr/>
        </p:nvSpPr>
        <p:spPr>
          <a:xfrm>
            <a:off x="1007698" y="912116"/>
            <a:ext cx="4919074" cy="5287119"/>
          </a:xfrm>
          <a:prstGeom prst="rect">
            <a:avLst/>
          </a:prstGeom>
          <a:gradFill flip="none" rotWithShape="1">
            <a:gsLst>
              <a:gs pos="29000">
                <a:srgbClr val="061727">
                  <a:alpha val="53000"/>
                </a:srgbClr>
              </a:gs>
              <a:gs pos="100000">
                <a:srgbClr val="06DAF1">
                  <a:alpha val="7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示例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3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：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 特殊符号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  <a:p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无法识别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</p:txBody>
      </p:sp>
      <p:grpSp>
        <p:nvGrpSpPr>
          <p:cNvPr id="25" name="íṩliḑè">
            <a:extLst>
              <a:ext uri="{FF2B5EF4-FFF2-40B4-BE49-F238E27FC236}">
                <a16:creationId xmlns:a16="http://schemas.microsoft.com/office/drawing/2014/main" id="{63151AB5-C76B-4E79-B7D4-0B1D2D07ADAD}"/>
              </a:ext>
            </a:extLst>
          </p:cNvPr>
          <p:cNvGrpSpPr/>
          <p:nvPr/>
        </p:nvGrpSpPr>
        <p:grpSpPr>
          <a:xfrm>
            <a:off x="4207249" y="3352678"/>
            <a:ext cx="405991" cy="405991"/>
            <a:chOff x="2632229" y="2201663"/>
            <a:chExt cx="372862" cy="372862"/>
          </a:xfrm>
        </p:grpSpPr>
        <p:sp>
          <p:nvSpPr>
            <p:cNvPr id="26" name="îşļiḋé">
              <a:extLst>
                <a:ext uri="{FF2B5EF4-FFF2-40B4-BE49-F238E27FC236}">
                  <a16:creationId xmlns:a16="http://schemas.microsoft.com/office/drawing/2014/main" id="{6E21E8C7-A908-4ED5-AC4D-FB603CC4B791}"/>
                </a:ext>
              </a:extLst>
            </p:cNvPr>
            <p:cNvSpPr/>
            <p:nvPr/>
          </p:nvSpPr>
          <p:spPr>
            <a:xfrm>
              <a:off x="2632229" y="2201663"/>
              <a:ext cx="372862" cy="372862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0000" lnSpcReduction="20000"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" name="íS1ïḑé">
              <a:extLst>
                <a:ext uri="{FF2B5EF4-FFF2-40B4-BE49-F238E27FC236}">
                  <a16:creationId xmlns:a16="http://schemas.microsoft.com/office/drawing/2014/main" id="{D9434B17-5DC5-41D0-8BF9-4A87E2F3D6CA}"/>
                </a:ext>
              </a:extLst>
            </p:cNvPr>
            <p:cNvSpPr/>
            <p:nvPr/>
          </p:nvSpPr>
          <p:spPr>
            <a:xfrm>
              <a:off x="2755418" y="2294879"/>
              <a:ext cx="126484" cy="186431"/>
            </a:xfrm>
            <a:prstGeom prst="chevron">
              <a:avLst>
                <a:gd name="adj" fmla="val 61258"/>
              </a:avLst>
            </a:prstGeom>
            <a:solidFill>
              <a:srgbClr val="B8539E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pic>
        <p:nvPicPr>
          <p:cNvPr id="30" name="图片 29" descr="82">
            <a:extLst>
              <a:ext uri="{FF2B5EF4-FFF2-40B4-BE49-F238E27FC236}">
                <a16:creationId xmlns:a16="http://schemas.microsoft.com/office/drawing/2014/main" id="{B376BED9-21ED-41F0-ACA8-F917998BC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8630869" y="3296868"/>
            <a:ext cx="4792724" cy="232954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ECF8158-C20B-4176-A841-0E20FF349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72" y="912116"/>
            <a:ext cx="5257530" cy="5287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39E21BEF-7155-4E58-ADFE-0763A3E0A20D}"/>
              </a:ext>
            </a:extLst>
          </p:cNvPr>
          <p:cNvSpPr>
            <a:spLocks noChangeAspect="1"/>
          </p:cNvSpPr>
          <p:nvPr/>
        </p:nvSpPr>
        <p:spPr>
          <a:xfrm rot="21116257">
            <a:off x="3242550" y="6057169"/>
            <a:ext cx="559923" cy="559923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8F7034D-05A4-4851-B93A-925A703BD6DF}"/>
              </a:ext>
            </a:extLst>
          </p:cNvPr>
          <p:cNvSpPr>
            <a:spLocks noChangeAspect="1"/>
          </p:cNvSpPr>
          <p:nvPr/>
        </p:nvSpPr>
        <p:spPr>
          <a:xfrm rot="21116257">
            <a:off x="6313166" y="143394"/>
            <a:ext cx="1018235" cy="1018235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6402064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9B97074-3E6C-41A7-8A64-4664BC15668B}"/>
              </a:ext>
            </a:extLst>
          </p:cNvPr>
          <p:cNvSpPr/>
          <p:nvPr/>
        </p:nvSpPr>
        <p:spPr>
          <a:xfrm rot="5400000">
            <a:off x="0" y="-2032328"/>
            <a:ext cx="12192000" cy="12192002"/>
          </a:xfrm>
          <a:prstGeom prst="rect">
            <a:avLst/>
          </a:prstGeom>
          <a:blipFill dpi="0" rotWithShape="1">
            <a:blip r:embed="rId2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grpSp>
        <p:nvGrpSpPr>
          <p:cNvPr id="25" name="íṩliḑè">
            <a:extLst>
              <a:ext uri="{FF2B5EF4-FFF2-40B4-BE49-F238E27FC236}">
                <a16:creationId xmlns:a16="http://schemas.microsoft.com/office/drawing/2014/main" id="{63151AB5-C76B-4E79-B7D4-0B1D2D07ADAD}"/>
              </a:ext>
            </a:extLst>
          </p:cNvPr>
          <p:cNvGrpSpPr/>
          <p:nvPr/>
        </p:nvGrpSpPr>
        <p:grpSpPr>
          <a:xfrm>
            <a:off x="4715249" y="3352679"/>
            <a:ext cx="405991" cy="405991"/>
            <a:chOff x="2632229" y="2201663"/>
            <a:chExt cx="372862" cy="372862"/>
          </a:xfrm>
        </p:grpSpPr>
        <p:sp>
          <p:nvSpPr>
            <p:cNvPr id="26" name="îşļiḋé">
              <a:extLst>
                <a:ext uri="{FF2B5EF4-FFF2-40B4-BE49-F238E27FC236}">
                  <a16:creationId xmlns:a16="http://schemas.microsoft.com/office/drawing/2014/main" id="{6E21E8C7-A908-4ED5-AC4D-FB603CC4B791}"/>
                </a:ext>
              </a:extLst>
            </p:cNvPr>
            <p:cNvSpPr/>
            <p:nvPr/>
          </p:nvSpPr>
          <p:spPr>
            <a:xfrm>
              <a:off x="2632229" y="2201663"/>
              <a:ext cx="372862" cy="372862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0000" lnSpcReduction="20000"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7" name="íS1ïḑé">
              <a:extLst>
                <a:ext uri="{FF2B5EF4-FFF2-40B4-BE49-F238E27FC236}">
                  <a16:creationId xmlns:a16="http://schemas.microsoft.com/office/drawing/2014/main" id="{D9434B17-5DC5-41D0-8BF9-4A87E2F3D6CA}"/>
                </a:ext>
              </a:extLst>
            </p:cNvPr>
            <p:cNvSpPr/>
            <p:nvPr/>
          </p:nvSpPr>
          <p:spPr>
            <a:xfrm>
              <a:off x="2755418" y="2294879"/>
              <a:ext cx="126484" cy="186431"/>
            </a:xfrm>
            <a:prstGeom prst="chevron">
              <a:avLst>
                <a:gd name="adj" fmla="val 61258"/>
              </a:avLst>
            </a:prstGeom>
            <a:solidFill>
              <a:srgbClr val="B8539E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E55D1FAF-0858-42E3-9949-F8354DBFE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463" y="912117"/>
            <a:ext cx="5030839" cy="528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84">
            <a:extLst>
              <a:ext uri="{FF2B5EF4-FFF2-40B4-BE49-F238E27FC236}">
                <a16:creationId xmlns:a16="http://schemas.microsoft.com/office/drawing/2014/main" id="{99D70451-55F4-4FA3-9C55-C2A8E814171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6000"/>
          </a:blip>
          <a:stretch>
            <a:fillRect/>
          </a:stretch>
        </p:blipFill>
        <p:spPr>
          <a:xfrm rot="644560" flipH="1">
            <a:off x="-775094" y="1178499"/>
            <a:ext cx="11248952" cy="6224115"/>
          </a:xfrm>
          <a:prstGeom prst="rect">
            <a:avLst/>
          </a:prstGeom>
        </p:spPr>
      </p:pic>
      <p:sp>
        <p:nvSpPr>
          <p:cNvPr id="23" name="ïṥḷîdê">
            <a:extLst>
              <a:ext uri="{FF2B5EF4-FFF2-40B4-BE49-F238E27FC236}">
                <a16:creationId xmlns:a16="http://schemas.microsoft.com/office/drawing/2014/main" id="{C27B220B-E3F3-4500-9E55-6AAE4E6FA379}"/>
              </a:ext>
            </a:extLst>
          </p:cNvPr>
          <p:cNvSpPr/>
          <p:nvPr/>
        </p:nvSpPr>
        <p:spPr>
          <a:xfrm>
            <a:off x="1007697" y="912116"/>
            <a:ext cx="5145765" cy="5287119"/>
          </a:xfrm>
          <a:prstGeom prst="rect">
            <a:avLst/>
          </a:prstGeom>
          <a:gradFill flip="none" rotWithShape="1">
            <a:gsLst>
              <a:gs pos="35000">
                <a:srgbClr val="061727">
                  <a:alpha val="39000"/>
                </a:srgbClr>
              </a:gs>
              <a:gs pos="100000">
                <a:srgbClr val="06DAF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示例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4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：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 带有图片的文字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  <a:p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无法识别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670753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 flipV="1">
            <a:off x="3608705" y="-1697355"/>
            <a:ext cx="6891020" cy="10252075"/>
          </a:xfrm>
          <a:prstGeom prst="rect">
            <a:avLst/>
          </a:prstGeom>
        </p:spPr>
      </p:pic>
      <p:pic>
        <p:nvPicPr>
          <p:cNvPr id="5" name="图片 4" descr="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30480" y="5678170"/>
            <a:ext cx="2482215" cy="1206500"/>
          </a:xfrm>
          <a:prstGeom prst="rect">
            <a:avLst/>
          </a:prstGeom>
        </p:spPr>
      </p:pic>
      <p:sp>
        <p:nvSpPr>
          <p:cNvPr id="6" name="加号 5"/>
          <p:cNvSpPr/>
          <p:nvPr/>
        </p:nvSpPr>
        <p:spPr>
          <a:xfrm>
            <a:off x="448945" y="266700"/>
            <a:ext cx="399415" cy="399415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6185465" y="3056055"/>
            <a:ext cx="3193503" cy="103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Oswald" charset="0"/>
              </a:rPr>
              <a:t>THANKS</a:t>
            </a:r>
            <a:r>
              <a:rPr lang="id-ID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Oswald" charset="0"/>
              </a:rPr>
              <a:t>.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1458524" y="4909331"/>
            <a:ext cx="219918" cy="1010242"/>
            <a:chOff x="11226114" y="5096656"/>
            <a:chExt cx="219918" cy="1010242"/>
          </a:xfrm>
        </p:grpSpPr>
        <p:sp>
          <p:nvSpPr>
            <p:cNvPr id="13" name="椭圆 12"/>
            <p:cNvSpPr/>
            <p:nvPr/>
          </p:nvSpPr>
          <p:spPr>
            <a:xfrm>
              <a:off x="11226114" y="5472271"/>
              <a:ext cx="219918" cy="2199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D2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1226114" y="5096656"/>
              <a:ext cx="219918" cy="2199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D2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1226114" y="5886980"/>
              <a:ext cx="219918" cy="2199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D20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pic>
        <p:nvPicPr>
          <p:cNvPr id="2" name="图片 1" descr="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320" y="666115"/>
            <a:ext cx="694690" cy="926465"/>
          </a:xfrm>
          <a:prstGeom prst="rect">
            <a:avLst/>
          </a:prstGeom>
        </p:spPr>
      </p:pic>
      <p:sp>
        <p:nvSpPr>
          <p:cNvPr id="19" name="îṩ1îde">
            <a:extLst>
              <a:ext uri="{FF2B5EF4-FFF2-40B4-BE49-F238E27FC236}">
                <a16:creationId xmlns:a16="http://schemas.microsoft.com/office/drawing/2014/main" id="{35E54F72-2FB9-43BE-AD39-7DC0AE1A144C}"/>
              </a:ext>
            </a:extLst>
          </p:cNvPr>
          <p:cNvSpPr txBox="1"/>
          <p:nvPr/>
        </p:nvSpPr>
        <p:spPr>
          <a:xfrm>
            <a:off x="1134096" y="4148931"/>
            <a:ext cx="1616361" cy="1136015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Group 3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Members</a:t>
            </a:r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6B5A3D-A6A9-46D0-B981-DCAB4013F729}"/>
              </a:ext>
            </a:extLst>
          </p:cNvPr>
          <p:cNvSpPr txBox="1"/>
          <p:nvPr/>
        </p:nvSpPr>
        <p:spPr>
          <a:xfrm rot="16200000">
            <a:off x="5985410" y="-786063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COMPUTER VISION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3594BD5-D2CC-4E2A-B6E2-3367FCD2FF40}"/>
              </a:ext>
            </a:extLst>
          </p:cNvPr>
          <p:cNvSpPr/>
          <p:nvPr/>
        </p:nvSpPr>
        <p:spPr>
          <a:xfrm rot="16200000">
            <a:off x="7929276" y="307754"/>
            <a:ext cx="219918" cy="219918"/>
          </a:xfrm>
          <a:prstGeom prst="ellipse">
            <a:avLst/>
          </a:prstGeom>
          <a:solidFill>
            <a:schemeClr val="bg1"/>
          </a:solidFill>
          <a:ln>
            <a:solidFill>
              <a:srgbClr val="1D2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2FFC26A-7C5C-433C-AF96-F45E1F1136E2}"/>
              </a:ext>
            </a:extLst>
          </p:cNvPr>
          <p:cNvSpPr/>
          <p:nvPr/>
        </p:nvSpPr>
        <p:spPr>
          <a:xfrm rot="16200000">
            <a:off x="4221736" y="307754"/>
            <a:ext cx="219918" cy="219918"/>
          </a:xfrm>
          <a:prstGeom prst="ellipse">
            <a:avLst/>
          </a:prstGeom>
          <a:solidFill>
            <a:schemeClr val="bg1"/>
          </a:solidFill>
          <a:ln>
            <a:solidFill>
              <a:srgbClr val="1D2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543D29-3C6E-4AB8-AF78-C13BB87F0022}"/>
              </a:ext>
            </a:extLst>
          </p:cNvPr>
          <p:cNvSpPr txBox="1"/>
          <p:nvPr/>
        </p:nvSpPr>
        <p:spPr>
          <a:xfrm>
            <a:off x="2620749" y="4783555"/>
            <a:ext cx="2605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孙红霞</a:t>
            </a:r>
            <a:endParaRPr lang="en-US" altLang="zh-CN" sz="24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孙语笛  吴梦雪</a:t>
            </a:r>
            <a:endParaRPr lang="en-US" altLang="zh-CN" sz="24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站酷小薇LOGO体" panose="02010600010101010101" pitchFamily="2" charset="-122"/>
                <a:ea typeface="站酷小薇LOGO体" panose="02010600010101010101" pitchFamily="2" charset="-122"/>
              </a:rPr>
              <a:t>徐晓涵  闫家慧</a:t>
            </a:r>
            <a:endParaRPr lang="en-US" altLang="zh-CN" sz="2400" dirty="0">
              <a:solidFill>
                <a:schemeClr val="bg1"/>
              </a:solidFill>
              <a:latin typeface="站酷小薇LOGO体" panose="02010600010101010101" pitchFamily="2" charset="-122"/>
              <a:ea typeface="站酷小薇LOGO体" panose="02010600010101010101" pitchFamily="2" charset="-122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85"/>
          <p:cNvPicPr>
            <a:picLocks noChangeAspect="1"/>
          </p:cNvPicPr>
          <p:nvPr/>
        </p:nvPicPr>
        <p:blipFill>
          <a:blip r:embed="rId3">
            <a:lum bright="-42000"/>
          </a:blip>
          <a:stretch>
            <a:fillRect/>
          </a:stretch>
        </p:blipFill>
        <p:spPr>
          <a:xfrm rot="16200000" flipH="1">
            <a:off x="-1473200" y="3004820"/>
            <a:ext cx="5253990" cy="2628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10173" y="2296815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COMPUTER VISION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213015" y="5175864"/>
            <a:ext cx="219918" cy="219918"/>
          </a:xfrm>
          <a:prstGeom prst="ellipse">
            <a:avLst/>
          </a:prstGeom>
          <a:solidFill>
            <a:schemeClr val="bg1"/>
          </a:solidFill>
          <a:ln>
            <a:solidFill>
              <a:srgbClr val="1D2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213015" y="1743243"/>
            <a:ext cx="219918" cy="219918"/>
          </a:xfrm>
          <a:prstGeom prst="ellipse">
            <a:avLst/>
          </a:prstGeom>
          <a:solidFill>
            <a:schemeClr val="bg1"/>
          </a:solidFill>
          <a:ln>
            <a:solidFill>
              <a:srgbClr val="1D2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6312907" y="1430502"/>
            <a:ext cx="1515158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Oswald" charset="0"/>
              </a:rPr>
              <a:t>01</a:t>
            </a:r>
            <a:endParaRPr lang="id-ID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Oswald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646139" y="2901239"/>
            <a:ext cx="0" cy="6583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îṩ1îde"/>
          <p:cNvSpPr txBox="1"/>
          <p:nvPr/>
        </p:nvSpPr>
        <p:spPr>
          <a:xfrm>
            <a:off x="759067" y="5175864"/>
            <a:ext cx="1709691" cy="1096229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7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The introduction of Text recognition.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7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About the meaning of Text recognition and the work of our project. In this section we talk about the principle of our work.</a:t>
            </a:r>
          </a:p>
        </p:txBody>
      </p:sp>
      <p:sp>
        <p:nvSpPr>
          <p:cNvPr id="21" name="TextBox 9"/>
          <p:cNvSpPr txBox="1"/>
          <p:nvPr/>
        </p:nvSpPr>
        <p:spPr>
          <a:xfrm>
            <a:off x="4019021" y="3719177"/>
            <a:ext cx="6869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字魂59号-创粗黑" panose="00000500000000000000" charset="-122"/>
                <a:cs typeface="Oswald" charset="0"/>
              </a:rPr>
              <a:t>INTRODUCTION</a:t>
            </a:r>
            <a:r>
              <a:rPr lang="id-ID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字魂59号-创粗黑" panose="00000500000000000000" charset="-122"/>
                <a:cs typeface="Oswald" charset="0"/>
              </a:rPr>
              <a:t>.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41792" y="2454609"/>
            <a:ext cx="24368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  <a:cs typeface="字魂59号-创粗黑" panose="00000500000000000000" charset="-122"/>
              </a:rPr>
              <a:t>“</a:t>
            </a:r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 rot="21116257">
            <a:off x="3023475" y="1463942"/>
            <a:ext cx="559923" cy="559923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 rot="21116257">
            <a:off x="9609810" y="4791267"/>
            <a:ext cx="559923" cy="559923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pic>
        <p:nvPicPr>
          <p:cNvPr id="10" name="图片 9" descr="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16510"/>
            <a:ext cx="3813175" cy="1852930"/>
          </a:xfrm>
          <a:prstGeom prst="rect">
            <a:avLst/>
          </a:prstGeom>
        </p:spPr>
      </p:pic>
      <p:pic>
        <p:nvPicPr>
          <p:cNvPr id="15" name="图片 14" descr="84"/>
          <p:cNvPicPr>
            <a:picLocks noChangeAspect="1"/>
          </p:cNvPicPr>
          <p:nvPr/>
        </p:nvPicPr>
        <p:blipFill>
          <a:blip r:embed="rId5">
            <a:lum bright="-6000"/>
          </a:blip>
          <a:stretch>
            <a:fillRect/>
          </a:stretch>
        </p:blipFill>
        <p:spPr>
          <a:xfrm rot="5400000">
            <a:off x="8670925" y="1289050"/>
            <a:ext cx="6808470" cy="42799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2476278">
            <a:off x="208487" y="358885"/>
            <a:ext cx="893547" cy="893547"/>
          </a:xfrm>
          <a:prstGeom prst="ellipse">
            <a:avLst/>
          </a:prstGeom>
          <a:gradFill flip="none" rotWithShape="1">
            <a:gsLst>
              <a:gs pos="2000">
                <a:srgbClr val="08CADF"/>
              </a:gs>
              <a:gs pos="100000">
                <a:schemeClr val="bg1">
                  <a:alpha val="0"/>
                </a:schemeClr>
              </a:gs>
              <a:gs pos="73000">
                <a:srgbClr val="202123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 rot="2810568">
            <a:off x="4565468" y="-817099"/>
            <a:ext cx="7989747" cy="7989747"/>
          </a:xfrm>
          <a:prstGeom prst="ellipse">
            <a:avLst/>
          </a:prstGeom>
          <a:gradFill flip="none" rotWithShape="1">
            <a:gsLst>
              <a:gs pos="14000">
                <a:srgbClr val="04DDF5"/>
              </a:gs>
              <a:gs pos="100000">
                <a:schemeClr val="bg1">
                  <a:alpha val="0"/>
                </a:schemeClr>
              </a:gs>
              <a:gs pos="89000">
                <a:srgbClr val="202123">
                  <a:alpha val="8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189595" y="18415"/>
            <a:ext cx="12431395" cy="6743700"/>
          </a:xfrm>
          <a:prstGeom prst="parallelogram">
            <a:avLst/>
          </a:prstGeom>
          <a:blipFill dpi="0" rotWithShape="1">
            <a:blip r:embed="rId3"/>
            <a:srcRect/>
            <a:stretch>
              <a:fillRect l="-16000" r="31000"/>
            </a:stretch>
          </a:blip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grpSp>
        <p:nvGrpSpPr>
          <p:cNvPr id="15" name="图形 29" descr="Web 设计 "/>
          <p:cNvGrpSpPr/>
          <p:nvPr/>
        </p:nvGrpSpPr>
        <p:grpSpPr>
          <a:xfrm>
            <a:off x="6779512" y="5404836"/>
            <a:ext cx="914400" cy="914400"/>
            <a:chOff x="7995450" y="1741801"/>
            <a:chExt cx="914400" cy="914400"/>
          </a:xfrm>
          <a:gradFill>
            <a:gsLst>
              <a:gs pos="0">
                <a:srgbClr val="04DDF5"/>
              </a:gs>
              <a:gs pos="100000">
                <a:srgbClr val="061727"/>
              </a:gs>
            </a:gsLst>
            <a:lin ang="8100000" scaled="1"/>
          </a:gradFill>
        </p:grpSpPr>
        <p:sp>
          <p:nvSpPr>
            <p:cNvPr id="16" name="任意形状 15"/>
            <p:cNvSpPr/>
            <p:nvPr/>
          </p:nvSpPr>
          <p:spPr>
            <a:xfrm>
              <a:off x="8216144" y="2137946"/>
              <a:ext cx="133350" cy="209550"/>
            </a:xfrm>
            <a:custGeom>
              <a:avLst/>
              <a:gdLst>
                <a:gd name="connsiteX0" fmla="*/ 108776 w 133350"/>
                <a:gd name="connsiteY0" fmla="*/ 217361 h 209550"/>
                <a:gd name="connsiteX1" fmla="*/ 0 w 133350"/>
                <a:gd name="connsiteY1" fmla="*/ 108680 h 209550"/>
                <a:gd name="connsiteX2" fmla="*/ 108776 w 133350"/>
                <a:gd name="connsiteY2" fmla="*/ 0 h 209550"/>
                <a:gd name="connsiteX3" fmla="*/ 135636 w 133350"/>
                <a:gd name="connsiteY3" fmla="*/ 26860 h 209550"/>
                <a:gd name="connsiteX4" fmla="*/ 53912 w 133350"/>
                <a:gd name="connsiteY4" fmla="*/ 108680 h 209550"/>
                <a:gd name="connsiteX5" fmla="*/ 135636 w 133350"/>
                <a:gd name="connsiteY5" fmla="*/ 190500 h 209550"/>
                <a:gd name="connsiteX6" fmla="*/ 108776 w 133350"/>
                <a:gd name="connsiteY6" fmla="*/ 21736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9550">
                  <a:moveTo>
                    <a:pt x="108776" y="217361"/>
                  </a:moveTo>
                  <a:lnTo>
                    <a:pt x="0" y="108680"/>
                  </a:lnTo>
                  <a:lnTo>
                    <a:pt x="108776" y="0"/>
                  </a:lnTo>
                  <a:lnTo>
                    <a:pt x="135636" y="26860"/>
                  </a:lnTo>
                  <a:lnTo>
                    <a:pt x="53912" y="108680"/>
                  </a:lnTo>
                  <a:lnTo>
                    <a:pt x="135636" y="190500"/>
                  </a:lnTo>
                  <a:lnTo>
                    <a:pt x="108776" y="217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7" name="任意形状 16"/>
            <p:cNvSpPr/>
            <p:nvPr/>
          </p:nvSpPr>
          <p:spPr>
            <a:xfrm>
              <a:off x="8553520" y="2137946"/>
              <a:ext cx="133350" cy="209550"/>
            </a:xfrm>
            <a:custGeom>
              <a:avLst/>
              <a:gdLst>
                <a:gd name="connsiteX0" fmla="*/ 26860 w 133350"/>
                <a:gd name="connsiteY0" fmla="*/ 217361 h 209550"/>
                <a:gd name="connsiteX1" fmla="*/ 0 w 133350"/>
                <a:gd name="connsiteY1" fmla="*/ 190500 h 209550"/>
                <a:gd name="connsiteX2" fmla="*/ 81724 w 133350"/>
                <a:gd name="connsiteY2" fmla="*/ 108680 h 209550"/>
                <a:gd name="connsiteX3" fmla="*/ 0 w 133350"/>
                <a:gd name="connsiteY3" fmla="*/ 26860 h 209550"/>
                <a:gd name="connsiteX4" fmla="*/ 26860 w 133350"/>
                <a:gd name="connsiteY4" fmla="*/ 0 h 209550"/>
                <a:gd name="connsiteX5" fmla="*/ 135636 w 133350"/>
                <a:gd name="connsiteY5" fmla="*/ 108680 h 209550"/>
                <a:gd name="connsiteX6" fmla="*/ 26860 w 133350"/>
                <a:gd name="connsiteY6" fmla="*/ 21736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209550">
                  <a:moveTo>
                    <a:pt x="26860" y="217361"/>
                  </a:moveTo>
                  <a:lnTo>
                    <a:pt x="0" y="190500"/>
                  </a:lnTo>
                  <a:lnTo>
                    <a:pt x="81724" y="108680"/>
                  </a:lnTo>
                  <a:lnTo>
                    <a:pt x="0" y="26860"/>
                  </a:lnTo>
                  <a:lnTo>
                    <a:pt x="26860" y="0"/>
                  </a:lnTo>
                  <a:lnTo>
                    <a:pt x="135636" y="108680"/>
                  </a:lnTo>
                  <a:lnTo>
                    <a:pt x="26860" y="217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8" name="任意形状 17"/>
            <p:cNvSpPr/>
            <p:nvPr/>
          </p:nvSpPr>
          <p:spPr>
            <a:xfrm>
              <a:off x="8388845" y="2134572"/>
              <a:ext cx="123825" cy="228600"/>
            </a:xfrm>
            <a:custGeom>
              <a:avLst/>
              <a:gdLst>
                <a:gd name="connsiteX0" fmla="*/ 0 w 123825"/>
                <a:gd name="connsiteY0" fmla="*/ 219895 h 228600"/>
                <a:gd name="connsiteX1" fmla="*/ 91129 w 123825"/>
                <a:gd name="connsiteY1" fmla="*/ 0 h 228600"/>
                <a:gd name="connsiteX2" fmla="*/ 126326 w 123825"/>
                <a:gd name="connsiteY2" fmla="*/ 14586 h 228600"/>
                <a:gd name="connsiteX3" fmla="*/ 35197 w 123825"/>
                <a:gd name="connsiteY3" fmla="*/ 2344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28600">
                  <a:moveTo>
                    <a:pt x="0" y="219895"/>
                  </a:moveTo>
                  <a:lnTo>
                    <a:pt x="91129" y="0"/>
                  </a:lnTo>
                  <a:lnTo>
                    <a:pt x="126326" y="14586"/>
                  </a:lnTo>
                  <a:lnTo>
                    <a:pt x="35197" y="2344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8071650" y="1903726"/>
              <a:ext cx="762000" cy="590550"/>
            </a:xfrm>
            <a:custGeom>
              <a:avLst/>
              <a:gdLst>
                <a:gd name="connsiteX0" fmla="*/ 0 w 762000"/>
                <a:gd name="connsiteY0" fmla="*/ 0 h 590550"/>
                <a:gd name="connsiteX1" fmla="*/ 0 w 762000"/>
                <a:gd name="connsiteY1" fmla="*/ 590550 h 590550"/>
                <a:gd name="connsiteX2" fmla="*/ 762000 w 762000"/>
                <a:gd name="connsiteY2" fmla="*/ 590550 h 590550"/>
                <a:gd name="connsiteX3" fmla="*/ 762000 w 762000"/>
                <a:gd name="connsiteY3" fmla="*/ 0 h 590550"/>
                <a:gd name="connsiteX4" fmla="*/ 657225 w 762000"/>
                <a:gd name="connsiteY4" fmla="*/ 57150 h 590550"/>
                <a:gd name="connsiteX5" fmla="*/ 676275 w 762000"/>
                <a:gd name="connsiteY5" fmla="*/ 76200 h 590550"/>
                <a:gd name="connsiteX6" fmla="*/ 657225 w 762000"/>
                <a:gd name="connsiteY6" fmla="*/ 95250 h 590550"/>
                <a:gd name="connsiteX7" fmla="*/ 638175 w 762000"/>
                <a:gd name="connsiteY7" fmla="*/ 76200 h 590550"/>
                <a:gd name="connsiteX8" fmla="*/ 657225 w 762000"/>
                <a:gd name="connsiteY8" fmla="*/ 57150 h 590550"/>
                <a:gd name="connsiteX9" fmla="*/ 590550 w 762000"/>
                <a:gd name="connsiteY9" fmla="*/ 57150 h 590550"/>
                <a:gd name="connsiteX10" fmla="*/ 609600 w 762000"/>
                <a:gd name="connsiteY10" fmla="*/ 76200 h 590550"/>
                <a:gd name="connsiteX11" fmla="*/ 590550 w 762000"/>
                <a:gd name="connsiteY11" fmla="*/ 95250 h 590550"/>
                <a:gd name="connsiteX12" fmla="*/ 571500 w 762000"/>
                <a:gd name="connsiteY12" fmla="*/ 76200 h 590550"/>
                <a:gd name="connsiteX13" fmla="*/ 590550 w 762000"/>
                <a:gd name="connsiteY13" fmla="*/ 57150 h 590550"/>
                <a:gd name="connsiteX14" fmla="*/ 523875 w 762000"/>
                <a:gd name="connsiteY14" fmla="*/ 57150 h 590550"/>
                <a:gd name="connsiteX15" fmla="*/ 542925 w 762000"/>
                <a:gd name="connsiteY15" fmla="*/ 76200 h 590550"/>
                <a:gd name="connsiteX16" fmla="*/ 523875 w 762000"/>
                <a:gd name="connsiteY16" fmla="*/ 95250 h 590550"/>
                <a:gd name="connsiteX17" fmla="*/ 504825 w 762000"/>
                <a:gd name="connsiteY17" fmla="*/ 76200 h 590550"/>
                <a:gd name="connsiteX18" fmla="*/ 523875 w 762000"/>
                <a:gd name="connsiteY18" fmla="*/ 57150 h 590550"/>
                <a:gd name="connsiteX19" fmla="*/ 704850 w 762000"/>
                <a:gd name="connsiteY19" fmla="*/ 533400 h 590550"/>
                <a:gd name="connsiteX20" fmla="*/ 57150 w 762000"/>
                <a:gd name="connsiteY20" fmla="*/ 533400 h 590550"/>
                <a:gd name="connsiteX21" fmla="*/ 57150 w 762000"/>
                <a:gd name="connsiteY21" fmla="*/ 152400 h 590550"/>
                <a:gd name="connsiteX22" fmla="*/ 704850 w 762000"/>
                <a:gd name="connsiteY22" fmla="*/ 15240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2000" h="590550">
                  <a:moveTo>
                    <a:pt x="0" y="0"/>
                  </a:moveTo>
                  <a:lnTo>
                    <a:pt x="0" y="590550"/>
                  </a:lnTo>
                  <a:lnTo>
                    <a:pt x="762000" y="590550"/>
                  </a:lnTo>
                  <a:lnTo>
                    <a:pt x="762000" y="0"/>
                  </a:lnTo>
                  <a:close/>
                  <a:moveTo>
                    <a:pt x="657225" y="57150"/>
                  </a:moveTo>
                  <a:cubicBezTo>
                    <a:pt x="667746" y="57150"/>
                    <a:pt x="676275" y="65679"/>
                    <a:pt x="676275" y="76200"/>
                  </a:cubicBezTo>
                  <a:cubicBezTo>
                    <a:pt x="676275" y="86721"/>
                    <a:pt x="667746" y="95250"/>
                    <a:pt x="657225" y="95250"/>
                  </a:cubicBezTo>
                  <a:cubicBezTo>
                    <a:pt x="646704" y="95250"/>
                    <a:pt x="638175" y="86721"/>
                    <a:pt x="638175" y="76200"/>
                  </a:cubicBezTo>
                  <a:cubicBezTo>
                    <a:pt x="638175" y="65679"/>
                    <a:pt x="646704" y="57150"/>
                    <a:pt x="657225" y="57150"/>
                  </a:cubicBezTo>
                  <a:close/>
                  <a:moveTo>
                    <a:pt x="590550" y="57150"/>
                  </a:moveTo>
                  <a:cubicBezTo>
                    <a:pt x="601071" y="57150"/>
                    <a:pt x="609600" y="65679"/>
                    <a:pt x="609600" y="76200"/>
                  </a:cubicBezTo>
                  <a:cubicBezTo>
                    <a:pt x="609600" y="86721"/>
                    <a:pt x="601071" y="95250"/>
                    <a:pt x="590550" y="95250"/>
                  </a:cubicBezTo>
                  <a:cubicBezTo>
                    <a:pt x="580029" y="95250"/>
                    <a:pt x="571500" y="86721"/>
                    <a:pt x="571500" y="76200"/>
                  </a:cubicBezTo>
                  <a:cubicBezTo>
                    <a:pt x="571500" y="65679"/>
                    <a:pt x="580029" y="57150"/>
                    <a:pt x="590550" y="57150"/>
                  </a:cubicBezTo>
                  <a:close/>
                  <a:moveTo>
                    <a:pt x="523875" y="57150"/>
                  </a:moveTo>
                  <a:cubicBezTo>
                    <a:pt x="534396" y="57150"/>
                    <a:pt x="542925" y="65679"/>
                    <a:pt x="542925" y="76200"/>
                  </a:cubicBezTo>
                  <a:cubicBezTo>
                    <a:pt x="542925" y="86721"/>
                    <a:pt x="534396" y="95250"/>
                    <a:pt x="523875" y="95250"/>
                  </a:cubicBezTo>
                  <a:cubicBezTo>
                    <a:pt x="513354" y="95250"/>
                    <a:pt x="504825" y="86721"/>
                    <a:pt x="504825" y="76200"/>
                  </a:cubicBezTo>
                  <a:cubicBezTo>
                    <a:pt x="504825" y="65679"/>
                    <a:pt x="513354" y="57150"/>
                    <a:pt x="523875" y="57150"/>
                  </a:cubicBezTo>
                  <a:close/>
                  <a:moveTo>
                    <a:pt x="704850" y="533400"/>
                  </a:moveTo>
                  <a:lnTo>
                    <a:pt x="57150" y="533400"/>
                  </a:lnTo>
                  <a:lnTo>
                    <a:pt x="57150" y="152400"/>
                  </a:lnTo>
                  <a:lnTo>
                    <a:pt x="704850" y="152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字魂59号-创粗黑" panose="00000500000000000000" charset="-122"/>
              </a:endParaRPr>
            </a:p>
          </p:txBody>
        </p:sp>
      </p:grpSp>
      <p:sp>
        <p:nvSpPr>
          <p:cNvPr id="5" name="isḻiḓê"/>
          <p:cNvSpPr txBox="1"/>
          <p:nvPr/>
        </p:nvSpPr>
        <p:spPr>
          <a:xfrm>
            <a:off x="1152525" y="1581754"/>
            <a:ext cx="6654800" cy="101809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6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什么是文字识别</a:t>
            </a:r>
            <a:endParaRPr lang="en-US" sz="6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</p:txBody>
      </p:sp>
      <p:sp>
        <p:nvSpPr>
          <p:cNvPr id="7" name="íšḻíḑé"/>
          <p:cNvSpPr txBox="1"/>
          <p:nvPr/>
        </p:nvSpPr>
        <p:spPr>
          <a:xfrm>
            <a:off x="1007893" y="2745538"/>
            <a:ext cx="5881688" cy="86511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文字识别也是图像领域一个常见问题。然而，对于自然场景图像，首先要定位图像中的文字位置，然后才能进行识别。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所以一般来说，从自然场景图片中进行文字识别，需要包括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zh-CN" dirty="0">
                <a:solidFill>
                  <a:schemeClr val="bg1"/>
                </a:solidFill>
              </a:rPr>
              <a:t>个步骤：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文字检测：解决的问题是哪里有文字，文字的范围有多少</a:t>
            </a:r>
          </a:p>
          <a:p>
            <a:r>
              <a:rPr lang="zh-CN" altLang="zh-CN" dirty="0">
                <a:solidFill>
                  <a:schemeClr val="bg1"/>
                </a:solidFill>
              </a:rPr>
              <a:t>文字识别：对定位好的文字区域进行识别，主要解决的问题是每个文字是什么，将图像中的文字区域进转化为字符信息。</a:t>
            </a:r>
          </a:p>
        </p:txBody>
      </p:sp>
    </p:spTree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630045"/>
            <a:ext cx="12192000" cy="4097020"/>
          </a:xfrm>
          <a:prstGeom prst="rect">
            <a:avLst/>
          </a:prstGeom>
          <a:blipFill dpi="0" rotWithShape="1">
            <a:blip r:embed="rId3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3093283" y="3862011"/>
            <a:ext cx="8726184" cy="0"/>
          </a:xfrm>
          <a:prstGeom prst="line">
            <a:avLst/>
          </a:prstGeom>
          <a:ln>
            <a:solidFill>
              <a:schemeClr val="bg1">
                <a:lumMod val="8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34088" y="3246966"/>
            <a:ext cx="4305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本项目使用</a:t>
            </a:r>
            <a:r>
              <a:rPr lang="en-US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paddle</a:t>
            </a:r>
            <a:r>
              <a:rPr lang="zh-CN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来实现用于图片中单行英文和数字字符识别的</a:t>
            </a:r>
            <a:r>
              <a:rPr lang="en-US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CRNN+CTC</a:t>
            </a:r>
            <a:r>
              <a:rPr lang="zh-CN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模型</a:t>
            </a:r>
            <a:endParaRPr lang="zh-CN" altLang="zh-CN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文字识别</a:t>
            </a:r>
            <a:r>
              <a:rPr lang="en-US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CRNN </a:t>
            </a:r>
            <a:r>
              <a:rPr lang="zh-CN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模型，引用英文数字切片数据集。代码修改自</a:t>
            </a:r>
            <a:r>
              <a:rPr lang="en-US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paddle </a:t>
            </a:r>
            <a:r>
              <a:rPr lang="zh-CN" altLang="zh-CN" b="1" kern="1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模型库。</a:t>
            </a:r>
            <a:endParaRPr lang="zh-CN" altLang="zh-CN" b="1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50332" y="3303885"/>
            <a:ext cx="252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b="1" kern="1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编程语言</a:t>
            </a:r>
            <a:r>
              <a:rPr lang="en-US" altLang="zh-CN" b="1" kern="1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Python</a:t>
            </a:r>
            <a:endParaRPr lang="zh-CN" altLang="zh-CN" b="1" kern="100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cs typeface="Segoe UI" panose="020B0502040204020203" pitchFamily="34" charset="0"/>
            </a:endParaRPr>
          </a:p>
          <a:p>
            <a:pPr algn="just"/>
            <a:r>
              <a:rPr lang="zh-CN" altLang="zh-CN" b="1" kern="10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开发工具 飞桨</a:t>
            </a:r>
          </a:p>
        </p:txBody>
      </p:sp>
      <p:sp>
        <p:nvSpPr>
          <p:cNvPr id="22" name="矩形 21"/>
          <p:cNvSpPr/>
          <p:nvPr/>
        </p:nvSpPr>
        <p:spPr>
          <a:xfrm>
            <a:off x="3583261" y="2555064"/>
            <a:ext cx="3375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0" dirty="0">
                <a:ln w="3175">
                  <a:noFill/>
                </a:ln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项 目 简 介</a:t>
            </a:r>
            <a:endParaRPr lang="en-US" altLang="zh-CN" sz="2400" b="1" kern="0" dirty="0">
              <a:ln w="12700" cap="flat">
                <a:noFill/>
                <a:miter lim="800000"/>
              </a:ln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536233" y="3373090"/>
            <a:ext cx="2634120" cy="977841"/>
          </a:xfrm>
          <a:prstGeom prst="roundRect">
            <a:avLst>
              <a:gd name="adj" fmla="val 50000"/>
            </a:avLst>
          </a:prstGeom>
          <a:gradFill>
            <a:gsLst>
              <a:gs pos="2000">
                <a:srgbClr val="08CADF"/>
              </a:gs>
              <a:gs pos="100000">
                <a:schemeClr val="bg1">
                  <a:alpha val="0"/>
                </a:schemeClr>
              </a:gs>
              <a:gs pos="73000">
                <a:srgbClr val="202123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pic>
        <p:nvPicPr>
          <p:cNvPr id="7" name="图片 6" descr="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5" y="2286000"/>
            <a:ext cx="2900045" cy="3862705"/>
          </a:xfrm>
          <a:prstGeom prst="rect">
            <a:avLst/>
          </a:prstGeom>
        </p:spPr>
      </p:pic>
      <p:pic>
        <p:nvPicPr>
          <p:cNvPr id="20" name="图片 19" descr="82">
            <a:extLst>
              <a:ext uri="{FF2B5EF4-FFF2-40B4-BE49-F238E27FC236}">
                <a16:creationId xmlns:a16="http://schemas.microsoft.com/office/drawing/2014/main" id="{3C10DCFE-6A6E-4F83-9A5E-0D5B8BBB7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30480" y="5678170"/>
            <a:ext cx="2482215" cy="1206500"/>
          </a:xfrm>
          <a:prstGeom prst="rect">
            <a:avLst/>
          </a:prstGeom>
        </p:spPr>
      </p:pic>
      <p:pic>
        <p:nvPicPr>
          <p:cNvPr id="21" name="图片 20" descr="82">
            <a:extLst>
              <a:ext uri="{FF2B5EF4-FFF2-40B4-BE49-F238E27FC236}">
                <a16:creationId xmlns:a16="http://schemas.microsoft.com/office/drawing/2014/main" id="{6D15C207-B24C-4ADB-A4DF-D3DC71477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605" y="16510"/>
            <a:ext cx="3813175" cy="18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33446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574E358E-69D3-4722-9D7B-351213CF0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95" y="498360"/>
            <a:ext cx="4170680" cy="4973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íṧḻïḍê"/>
          <p:cNvGrpSpPr/>
          <p:nvPr/>
        </p:nvGrpSpPr>
        <p:grpSpPr>
          <a:xfrm>
            <a:off x="6394494" y="454289"/>
            <a:ext cx="4395426" cy="5915580"/>
            <a:chOff x="4661431" y="2593803"/>
            <a:chExt cx="1909047" cy="2368722"/>
          </a:xfrm>
        </p:grpSpPr>
        <p:sp>
          <p:nvSpPr>
            <p:cNvPr id="14" name="îṧľíďè"/>
            <p:cNvSpPr/>
            <p:nvPr/>
          </p:nvSpPr>
          <p:spPr>
            <a:xfrm>
              <a:off x="4661431" y="2593803"/>
              <a:ext cx="1909047" cy="2368722"/>
            </a:xfrm>
            <a:prstGeom prst="roundRect">
              <a:avLst>
                <a:gd name="adj" fmla="val 4372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29000"/>
                  </a:schemeClr>
                </a:gs>
              </a:gsLst>
              <a:lin ang="5400000" scaled="1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350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8" name="íṣļídê"/>
            <p:cNvSpPr txBox="1"/>
            <p:nvPr/>
          </p:nvSpPr>
          <p:spPr bwMode="auto">
            <a:xfrm>
              <a:off x="4804157" y="3004751"/>
              <a:ext cx="1623594" cy="1386814"/>
            </a:xfrm>
            <a:prstGeom prst="rect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zh-CN" sz="2400" dirty="0">
                  <a:solidFill>
                    <a:schemeClr val="tx2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如图所示，模型首先使用</a:t>
              </a:r>
              <a:r>
                <a:rPr lang="en-US" altLang="zh-CN" sz="2400" dirty="0">
                  <a:solidFill>
                    <a:schemeClr val="tx2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CNN</a:t>
              </a:r>
              <a:r>
                <a:rPr lang="zh-CN" altLang="zh-CN" sz="2400" dirty="0">
                  <a:solidFill>
                    <a:schemeClr val="tx2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来提取图像中的特征，假设一开始输入的图像大小为</a:t>
              </a:r>
              <a:r>
                <a:rPr lang="en-US" altLang="zh-CN" sz="2400" dirty="0">
                  <a:solidFill>
                    <a:schemeClr val="tx2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32×128×3</a:t>
              </a:r>
              <a:r>
                <a:rPr lang="zh-CN" altLang="zh-CN" sz="2400" dirty="0">
                  <a:solidFill>
                    <a:schemeClr val="tx2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，经过若干层</a:t>
              </a:r>
              <a:r>
                <a:rPr lang="en-US" altLang="zh-CN" sz="2400" dirty="0">
                  <a:solidFill>
                    <a:schemeClr val="tx2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CNN</a:t>
              </a:r>
              <a:r>
                <a:rPr lang="zh-CN" altLang="zh-CN" sz="2400" dirty="0">
                  <a:solidFill>
                    <a:schemeClr val="tx2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后，将它压缩为</a:t>
              </a:r>
              <a:r>
                <a:rPr lang="en-US" altLang="zh-CN" sz="2400" dirty="0">
                  <a:solidFill>
                    <a:schemeClr val="tx2">
                      <a:lumMod val="7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1×64×512</a:t>
              </a:r>
              <a:endParaRPr lang="en-US" altLang="zh-CN" sz="24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8" name="îsľíḍê"/>
          <p:cNvSpPr/>
          <p:nvPr/>
        </p:nvSpPr>
        <p:spPr>
          <a:xfrm>
            <a:off x="961895" y="3518070"/>
            <a:ext cx="4170680" cy="2851799"/>
          </a:xfrm>
          <a:prstGeom prst="roundRect">
            <a:avLst>
              <a:gd name="adj" fmla="val 4372"/>
            </a:avLst>
          </a:prstGeom>
          <a:gradFill>
            <a:gsLst>
              <a:gs pos="2000">
                <a:srgbClr val="08CADF"/>
              </a:gs>
              <a:gs pos="100000">
                <a:schemeClr val="bg1">
                  <a:alpha val="0"/>
                </a:schemeClr>
              </a:gs>
              <a:gs pos="73000">
                <a:srgbClr val="202123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1350" dirty="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356AB47-0C8A-4630-B16A-3E21AEFB6FF8}"/>
              </a:ext>
            </a:extLst>
          </p:cNvPr>
          <p:cNvSpPr>
            <a:spLocks noChangeAspect="1"/>
          </p:cNvSpPr>
          <p:nvPr/>
        </p:nvSpPr>
        <p:spPr>
          <a:xfrm rot="21116257">
            <a:off x="5962381" y="1450039"/>
            <a:ext cx="559923" cy="559923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6FDD14B-1E27-41B0-9593-4CD96A549141}"/>
              </a:ext>
            </a:extLst>
          </p:cNvPr>
          <p:cNvSpPr>
            <a:spLocks noChangeAspect="1"/>
          </p:cNvSpPr>
          <p:nvPr/>
        </p:nvSpPr>
        <p:spPr>
          <a:xfrm rot="789999">
            <a:off x="10067398" y="4869356"/>
            <a:ext cx="1575128" cy="1575128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D478437-4A25-4B5D-AC79-454EBF13C405}"/>
              </a:ext>
            </a:extLst>
          </p:cNvPr>
          <p:cNvSpPr>
            <a:spLocks noChangeAspect="1"/>
          </p:cNvSpPr>
          <p:nvPr/>
        </p:nvSpPr>
        <p:spPr>
          <a:xfrm rot="21116257">
            <a:off x="176622" y="4787841"/>
            <a:ext cx="939085" cy="939085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85">
            <a:extLst>
              <a:ext uri="{FF2B5EF4-FFF2-40B4-BE49-F238E27FC236}">
                <a16:creationId xmlns:a16="http://schemas.microsoft.com/office/drawing/2014/main" id="{29CDF5C8-70F4-433A-8D39-07C54AE8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42000"/>
          </a:blip>
          <a:stretch>
            <a:fillRect/>
          </a:stretch>
        </p:blipFill>
        <p:spPr>
          <a:xfrm flipH="1">
            <a:off x="-1" y="1"/>
            <a:ext cx="13582649" cy="6895782"/>
          </a:xfrm>
          <a:prstGeom prst="rect">
            <a:avLst/>
          </a:prstGeom>
        </p:spPr>
      </p:pic>
      <p:grpSp>
        <p:nvGrpSpPr>
          <p:cNvPr id="15" name="ísľîḓê">
            <a:extLst>
              <a:ext uri="{FF2B5EF4-FFF2-40B4-BE49-F238E27FC236}">
                <a16:creationId xmlns:a16="http://schemas.microsoft.com/office/drawing/2014/main" id="{7B5BDD22-31BE-4C8F-98A1-C252FF0EC46B}"/>
              </a:ext>
            </a:extLst>
          </p:cNvPr>
          <p:cNvGrpSpPr/>
          <p:nvPr/>
        </p:nvGrpSpPr>
        <p:grpSpPr>
          <a:xfrm>
            <a:off x="7704260" y="1499002"/>
            <a:ext cx="4055850" cy="4501873"/>
            <a:chOff x="669925" y="2593803"/>
            <a:chExt cx="1909047" cy="236872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29000"/>
                </a:schemeClr>
              </a:gs>
            </a:gsLst>
            <a:lin ang="5400000" scaled="1"/>
          </a:gradFill>
        </p:grpSpPr>
        <p:sp>
          <p:nvSpPr>
            <p:cNvPr id="16" name="iṥlíḍè">
              <a:extLst>
                <a:ext uri="{FF2B5EF4-FFF2-40B4-BE49-F238E27FC236}">
                  <a16:creationId xmlns:a16="http://schemas.microsoft.com/office/drawing/2014/main" id="{B2837516-8656-45F4-A6AF-5C89A11CBBDA}"/>
                </a:ext>
              </a:extLst>
            </p:cNvPr>
            <p:cNvSpPr/>
            <p:nvPr/>
          </p:nvSpPr>
          <p:spPr>
            <a:xfrm>
              <a:off x="669925" y="2593803"/>
              <a:ext cx="1909047" cy="2368722"/>
            </a:xfrm>
            <a:prstGeom prst="roundRect">
              <a:avLst>
                <a:gd name="adj" fmla="val 4372"/>
              </a:avLst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350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17" name="ïslîḋe">
              <a:extLst>
                <a:ext uri="{FF2B5EF4-FFF2-40B4-BE49-F238E27FC236}">
                  <a16:creationId xmlns:a16="http://schemas.microsoft.com/office/drawing/2014/main" id="{E04D79F7-C6B4-4B5F-ACE5-10655800C55D}"/>
                </a:ext>
              </a:extLst>
            </p:cNvPr>
            <p:cNvSpPr txBox="1"/>
            <p:nvPr/>
          </p:nvSpPr>
          <p:spPr bwMode="auto">
            <a:xfrm>
              <a:off x="831738" y="2853166"/>
              <a:ext cx="1623594" cy="1923522"/>
            </a:xfrm>
            <a:prstGeom prst="rect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indent="133350" algn="just">
                <a:lnSpc>
                  <a:spcPct val="150000"/>
                </a:lnSpc>
              </a:pPr>
              <a:r>
                <a:rPr lang="zh-CN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进而可以通过</a:t>
              </a:r>
              <a:r>
                <a:rPr lang="en-US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RNN</a:t>
              </a:r>
              <a:r>
                <a:rPr lang="zh-CN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来在原图中列的维度识别单行英文字字符，本项目中</a:t>
              </a:r>
              <a:r>
                <a:rPr lang="en-US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RNN</a:t>
              </a:r>
              <a:r>
                <a:rPr lang="zh-CN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部分使用</a:t>
              </a:r>
              <a:r>
                <a:rPr lang="en-US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GRU</a:t>
              </a:r>
              <a:r>
                <a:rPr lang="zh-CN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来进行。</a:t>
              </a:r>
              <a:r>
                <a:rPr lang="zh-CN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本项目在训练过程中选用</a:t>
              </a:r>
              <a:r>
                <a:rPr lang="en-US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CTC loss</a:t>
              </a:r>
              <a:r>
                <a:rPr lang="zh-CN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来更新网络参数，预测阶段采用贪婪策略和</a:t>
              </a:r>
              <a:r>
                <a:rPr lang="en-US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CTC</a:t>
              </a:r>
              <a:r>
                <a:rPr lang="zh-CN" altLang="zh-CN" sz="2000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解码策略完成最终的预测</a:t>
              </a:r>
              <a:endParaRPr lang="zh-CN" altLang="zh-CN" sz="2000" kern="100" dirty="0">
                <a:solidFill>
                  <a:schemeClr val="tx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ísľîḓê">
            <a:extLst>
              <a:ext uri="{FF2B5EF4-FFF2-40B4-BE49-F238E27FC236}">
                <a16:creationId xmlns:a16="http://schemas.microsoft.com/office/drawing/2014/main" id="{1F922309-B0B9-4DD0-8A44-5F6D539F0E84}"/>
              </a:ext>
            </a:extLst>
          </p:cNvPr>
          <p:cNvGrpSpPr/>
          <p:nvPr/>
        </p:nvGrpSpPr>
        <p:grpSpPr>
          <a:xfrm>
            <a:off x="625078" y="1499003"/>
            <a:ext cx="4055850" cy="4501873"/>
            <a:chOff x="669925" y="2593803"/>
            <a:chExt cx="1909047" cy="236872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29000"/>
                </a:schemeClr>
              </a:gs>
            </a:gsLst>
            <a:lin ang="5400000" scaled="1"/>
          </a:gradFill>
        </p:grpSpPr>
        <p:sp>
          <p:nvSpPr>
            <p:cNvPr id="4" name="iṥlíḍè">
              <a:extLst>
                <a:ext uri="{FF2B5EF4-FFF2-40B4-BE49-F238E27FC236}">
                  <a16:creationId xmlns:a16="http://schemas.microsoft.com/office/drawing/2014/main" id="{14010C53-D512-4FE6-B9D1-819052C107B5}"/>
                </a:ext>
              </a:extLst>
            </p:cNvPr>
            <p:cNvSpPr/>
            <p:nvPr/>
          </p:nvSpPr>
          <p:spPr>
            <a:xfrm>
              <a:off x="669925" y="2593803"/>
              <a:ext cx="1909047" cy="2368722"/>
            </a:xfrm>
            <a:prstGeom prst="roundRect">
              <a:avLst>
                <a:gd name="adj" fmla="val 4372"/>
              </a:avLst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350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7" name="ïslîḋe">
              <a:extLst>
                <a:ext uri="{FF2B5EF4-FFF2-40B4-BE49-F238E27FC236}">
                  <a16:creationId xmlns:a16="http://schemas.microsoft.com/office/drawing/2014/main" id="{DDCBF276-F9A3-49F4-9EF1-7ED7931DA79B}"/>
                </a:ext>
              </a:extLst>
            </p:cNvPr>
            <p:cNvSpPr txBox="1"/>
            <p:nvPr/>
          </p:nvSpPr>
          <p:spPr bwMode="auto">
            <a:xfrm>
              <a:off x="812651" y="2913068"/>
              <a:ext cx="1623594" cy="1748954"/>
            </a:xfrm>
            <a:prstGeom prst="rect">
              <a:avLst/>
            </a:prstGeom>
            <a:noFill/>
            <a:ln w="15875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然后把每个</a:t>
              </a:r>
              <a:r>
                <a:rPr lang="en-US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channel</a:t>
              </a:r>
              <a:r>
                <a:rPr lang="zh-CN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的图像连接起来，形成一个</a:t>
              </a:r>
              <a:r>
                <a:rPr lang="en-US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512×64</a:t>
              </a:r>
              <a:r>
                <a:rPr lang="zh-CN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的「特征图像」，该图像包含</a:t>
              </a:r>
              <a:r>
                <a:rPr lang="en-US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64</a:t>
              </a:r>
              <a:r>
                <a:rPr lang="zh-CN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个</a:t>
              </a:r>
              <a:r>
                <a:rPr lang="en-US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512×1</a:t>
              </a:r>
              <a:r>
                <a:rPr lang="zh-CN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的特征向量，每个特征向量即为要输入到</a:t>
              </a:r>
              <a:r>
                <a:rPr lang="en-US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RNN</a:t>
              </a:r>
              <a:r>
                <a:rPr lang="zh-CN" altLang="zh-CN" sz="2000" dirty="0">
                  <a:solidFill>
                    <a:schemeClr val="tx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中的每个时间步的特征向量，具体如图所示</a:t>
              </a:r>
              <a:endParaRPr lang="en-US" altLang="zh-CN" sz="20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9" name="îsľíḍê">
            <a:extLst>
              <a:ext uri="{FF2B5EF4-FFF2-40B4-BE49-F238E27FC236}">
                <a16:creationId xmlns:a16="http://schemas.microsoft.com/office/drawing/2014/main" id="{DF3D1D65-E9E0-4000-9A33-FD58345F4E2A}"/>
              </a:ext>
            </a:extLst>
          </p:cNvPr>
          <p:cNvSpPr/>
          <p:nvPr/>
        </p:nvSpPr>
        <p:spPr>
          <a:xfrm>
            <a:off x="4337149" y="2393910"/>
            <a:ext cx="3670338" cy="2851799"/>
          </a:xfrm>
          <a:prstGeom prst="roundRect">
            <a:avLst>
              <a:gd name="adj" fmla="val 4372"/>
            </a:avLst>
          </a:prstGeom>
          <a:gradFill>
            <a:gsLst>
              <a:gs pos="2000">
                <a:srgbClr val="08CADF"/>
              </a:gs>
              <a:gs pos="100000">
                <a:schemeClr val="bg1">
                  <a:alpha val="0"/>
                </a:schemeClr>
              </a:gs>
              <a:gs pos="73000">
                <a:srgbClr val="202123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en-US" sz="1350" dirty="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2C82C7A-F9B2-4863-A673-889DCA6F5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149" y="743836"/>
            <a:ext cx="3670338" cy="3087060"/>
          </a:xfrm>
          <a:prstGeom prst="rect">
            <a:avLst/>
          </a:prstGeom>
          <a:noFill/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F9217C6B-C507-4850-9CB3-106D8A9EEE65}"/>
              </a:ext>
            </a:extLst>
          </p:cNvPr>
          <p:cNvSpPr>
            <a:spLocks noChangeAspect="1"/>
          </p:cNvSpPr>
          <p:nvPr/>
        </p:nvSpPr>
        <p:spPr>
          <a:xfrm rot="21116257">
            <a:off x="6963269" y="5474324"/>
            <a:ext cx="559923" cy="559923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F8B97CD-1B40-4F84-A7F9-69ACFCEDB173}"/>
              </a:ext>
            </a:extLst>
          </p:cNvPr>
          <p:cNvSpPr>
            <a:spLocks noChangeAspect="1"/>
          </p:cNvSpPr>
          <p:nvPr/>
        </p:nvSpPr>
        <p:spPr>
          <a:xfrm rot="21116257">
            <a:off x="2711903" y="416080"/>
            <a:ext cx="903634" cy="903634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560449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85"/>
          <p:cNvPicPr>
            <a:picLocks noChangeAspect="1"/>
          </p:cNvPicPr>
          <p:nvPr/>
        </p:nvPicPr>
        <p:blipFill>
          <a:blip r:embed="rId3">
            <a:lum bright="-42000"/>
          </a:blip>
          <a:stretch>
            <a:fillRect/>
          </a:stretch>
        </p:blipFill>
        <p:spPr>
          <a:xfrm rot="16200000" flipH="1">
            <a:off x="-1473200" y="3004820"/>
            <a:ext cx="5253990" cy="2628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10173" y="2296815"/>
            <a:ext cx="400110" cy="2483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COMPUTER VISION</a:t>
            </a:r>
            <a:endParaRPr lang="zh-CN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213015" y="5175864"/>
            <a:ext cx="219918" cy="219918"/>
          </a:xfrm>
          <a:prstGeom prst="ellipse">
            <a:avLst/>
          </a:prstGeom>
          <a:solidFill>
            <a:schemeClr val="bg1"/>
          </a:solidFill>
          <a:ln>
            <a:solidFill>
              <a:srgbClr val="1D2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213015" y="1743243"/>
            <a:ext cx="219918" cy="219918"/>
          </a:xfrm>
          <a:prstGeom prst="ellipse">
            <a:avLst/>
          </a:prstGeom>
          <a:solidFill>
            <a:schemeClr val="bg1"/>
          </a:solidFill>
          <a:ln>
            <a:solidFill>
              <a:srgbClr val="1D2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6312907" y="1430502"/>
            <a:ext cx="1526540" cy="1309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Oswald" charset="0"/>
              </a:rPr>
              <a:t>02</a:t>
            </a:r>
            <a:endParaRPr lang="id-ID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charset="-122"/>
              <a:ea typeface="字魂59号-创粗黑" panose="00000500000000000000" charset="-122"/>
              <a:cs typeface="Oswald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646139" y="2901239"/>
            <a:ext cx="0" cy="6583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îṩ1îde"/>
          <p:cNvSpPr txBox="1"/>
          <p:nvPr/>
        </p:nvSpPr>
        <p:spPr>
          <a:xfrm>
            <a:off x="759067" y="5175864"/>
            <a:ext cx="1709691" cy="1096229"/>
          </a:xfrm>
          <a:prstGeom prst="rect">
            <a:avLst/>
          </a:prstGeom>
          <a:noFill/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7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In this section we show the results of our work, which still has some problems need to resolve. We can  identify some of the words now. In a way we have gotten the result we wanted.</a:t>
            </a:r>
          </a:p>
        </p:txBody>
      </p:sp>
      <p:sp>
        <p:nvSpPr>
          <p:cNvPr id="21" name="TextBox 9"/>
          <p:cNvSpPr txBox="1"/>
          <p:nvPr/>
        </p:nvSpPr>
        <p:spPr>
          <a:xfrm>
            <a:off x="5938471" y="3718956"/>
            <a:ext cx="354616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Oswald" charset="0"/>
              </a:rPr>
              <a:t>RESULT</a:t>
            </a:r>
            <a:r>
              <a:rPr lang="id-ID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Oswald" charset="0"/>
              </a:rPr>
              <a:t>.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841792" y="2454609"/>
            <a:ext cx="24368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solidFill>
                  <a:schemeClr val="bg1"/>
                </a:solidFill>
                <a:latin typeface="仓耳青禾体-谷力 W05" panose="02020400000000000000" pitchFamily="18" charset="-122"/>
                <a:ea typeface="仓耳青禾体-谷力 W05" panose="02020400000000000000" pitchFamily="18" charset="-122"/>
                <a:cs typeface="字魂59号-创粗黑" panose="00000500000000000000" charset="-122"/>
              </a:rPr>
              <a:t>“</a:t>
            </a:r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 rot="21116257">
            <a:off x="3023475" y="1463942"/>
            <a:ext cx="559923" cy="559923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 rot="21116257">
            <a:off x="9465870" y="3722849"/>
            <a:ext cx="559923" cy="559923"/>
          </a:xfrm>
          <a:prstGeom prst="ellipse">
            <a:avLst/>
          </a:prstGeom>
          <a:gradFill flip="none" rotWithShape="1">
            <a:gsLst>
              <a:gs pos="15000">
                <a:srgbClr val="08CADF"/>
              </a:gs>
              <a:gs pos="100000">
                <a:schemeClr val="bg1">
                  <a:alpha val="0"/>
                </a:schemeClr>
              </a:gs>
              <a:gs pos="72000">
                <a:srgbClr val="202123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pic>
        <p:nvPicPr>
          <p:cNvPr id="10" name="图片 9" descr="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05" y="16510"/>
            <a:ext cx="3813175" cy="1852930"/>
          </a:xfrm>
          <a:prstGeom prst="rect">
            <a:avLst/>
          </a:prstGeom>
        </p:spPr>
      </p:pic>
      <p:pic>
        <p:nvPicPr>
          <p:cNvPr id="15" name="图片 14" descr="84"/>
          <p:cNvPicPr>
            <a:picLocks noChangeAspect="1"/>
          </p:cNvPicPr>
          <p:nvPr/>
        </p:nvPicPr>
        <p:blipFill>
          <a:blip r:embed="rId5">
            <a:lum bright="-6000"/>
          </a:blip>
          <a:stretch>
            <a:fillRect/>
          </a:stretch>
        </p:blipFill>
        <p:spPr>
          <a:xfrm rot="5400000">
            <a:off x="8670925" y="1289050"/>
            <a:ext cx="6808470" cy="42799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84">
            <a:extLst>
              <a:ext uri="{FF2B5EF4-FFF2-40B4-BE49-F238E27FC236}">
                <a16:creationId xmlns:a16="http://schemas.microsoft.com/office/drawing/2014/main" id="{5AAE3A84-3F70-4B5A-ABB5-7ABB3BDB92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6000"/>
          </a:blip>
          <a:stretch>
            <a:fillRect/>
          </a:stretch>
        </p:blipFill>
        <p:spPr>
          <a:xfrm rot="5400000">
            <a:off x="3168372" y="1289050"/>
            <a:ext cx="6858000" cy="4279900"/>
          </a:xfrm>
          <a:prstGeom prst="rect">
            <a:avLst/>
          </a:prstGeom>
        </p:spPr>
      </p:pic>
      <p:sp>
        <p:nvSpPr>
          <p:cNvPr id="42" name="椭圆 41">
            <a:extLst>
              <a:ext uri="{FF2B5EF4-FFF2-40B4-BE49-F238E27FC236}">
                <a16:creationId xmlns:a16="http://schemas.microsoft.com/office/drawing/2014/main" id="{AB6E7260-27B0-43F6-BC65-82A4BBDAA94B}"/>
              </a:ext>
            </a:extLst>
          </p:cNvPr>
          <p:cNvSpPr/>
          <p:nvPr/>
        </p:nvSpPr>
        <p:spPr>
          <a:xfrm rot="15908868">
            <a:off x="-1764833" y="-970673"/>
            <a:ext cx="6817442" cy="6817442"/>
          </a:xfrm>
          <a:prstGeom prst="ellipse">
            <a:avLst/>
          </a:prstGeom>
          <a:gradFill flip="none" rotWithShape="1">
            <a:gsLst>
              <a:gs pos="14000">
                <a:srgbClr val="04DDF5"/>
              </a:gs>
              <a:gs pos="100000">
                <a:schemeClr val="bg1">
                  <a:alpha val="0"/>
                </a:schemeClr>
              </a:gs>
              <a:gs pos="89000">
                <a:srgbClr val="202123">
                  <a:alpha val="8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 rot="1800000">
            <a:off x="8882863" y="3494885"/>
            <a:ext cx="4864837" cy="4864837"/>
          </a:xfrm>
          <a:prstGeom prst="ellipse">
            <a:avLst/>
          </a:prstGeom>
          <a:gradFill flip="none" rotWithShape="1">
            <a:gsLst>
              <a:gs pos="14000">
                <a:srgbClr val="04DDF5"/>
              </a:gs>
              <a:gs pos="100000">
                <a:schemeClr val="bg1">
                  <a:alpha val="0"/>
                </a:schemeClr>
              </a:gs>
              <a:gs pos="89000">
                <a:srgbClr val="202123">
                  <a:alpha val="8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32949" y="3709830"/>
            <a:ext cx="2063036" cy="584776"/>
            <a:chOff x="2037053" y="4018152"/>
            <a:chExt cx="1886662" cy="276035"/>
          </a:xfrm>
          <a:gradFill>
            <a:gsLst>
              <a:gs pos="14000">
                <a:srgbClr val="04DDF5"/>
              </a:gs>
              <a:gs pos="100000">
                <a:schemeClr val="bg1">
                  <a:alpha val="0"/>
                </a:schemeClr>
              </a:gs>
              <a:gs pos="89000">
                <a:srgbClr val="202123">
                  <a:alpha val="8000"/>
                </a:srgbClr>
              </a:gs>
            </a:gsLst>
            <a:lin ang="8100000" scaled="0"/>
          </a:gradFill>
        </p:grpSpPr>
        <p:sp>
          <p:nvSpPr>
            <p:cNvPr id="11" name="圆角矩形 10"/>
            <p:cNvSpPr/>
            <p:nvPr/>
          </p:nvSpPr>
          <p:spPr>
            <a:xfrm>
              <a:off x="2037053" y="4018152"/>
              <a:ext cx="1886662" cy="2760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64415" y="4061736"/>
              <a:ext cx="1485389" cy="18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No.1</a:t>
              </a:r>
              <a:r>
                <a:rPr kumimoji="1"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输 入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236351" y="3673647"/>
            <a:ext cx="2063036" cy="584776"/>
            <a:chOff x="2021374" y="4018152"/>
            <a:chExt cx="1886662" cy="276035"/>
          </a:xfrm>
        </p:grpSpPr>
        <p:sp>
          <p:nvSpPr>
            <p:cNvPr id="25" name="圆角矩形 24"/>
            <p:cNvSpPr/>
            <p:nvPr/>
          </p:nvSpPr>
          <p:spPr>
            <a:xfrm>
              <a:off x="2021374" y="4018152"/>
              <a:ext cx="1886662" cy="276035"/>
            </a:xfrm>
            <a:prstGeom prst="roundRect">
              <a:avLst>
                <a:gd name="adj" fmla="val 50000"/>
              </a:avLst>
            </a:prstGeom>
            <a:gradFill>
              <a:gsLst>
                <a:gs pos="14000">
                  <a:srgbClr val="04DDF5"/>
                </a:gs>
                <a:gs pos="100000">
                  <a:schemeClr val="bg1">
                    <a:alpha val="0"/>
                  </a:schemeClr>
                </a:gs>
                <a:gs pos="89000">
                  <a:srgbClr val="202123">
                    <a:alpha val="8000"/>
                  </a:srgb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64415" y="4061736"/>
              <a:ext cx="1485389" cy="18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No.2 </a:t>
              </a:r>
              <a:r>
                <a:rPr kumimoji="1"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算 法</a:t>
              </a:r>
              <a:endParaRPr kumimoji="1" lang="en-GB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137226" y="5003085"/>
            <a:ext cx="2063036" cy="584776"/>
            <a:chOff x="2037053" y="4018152"/>
            <a:chExt cx="1886662" cy="276035"/>
          </a:xfrm>
        </p:grpSpPr>
        <p:sp>
          <p:nvSpPr>
            <p:cNvPr id="31" name="圆角矩形 30"/>
            <p:cNvSpPr/>
            <p:nvPr/>
          </p:nvSpPr>
          <p:spPr>
            <a:xfrm>
              <a:off x="2037053" y="4018152"/>
              <a:ext cx="1886662" cy="276035"/>
            </a:xfrm>
            <a:prstGeom prst="roundRect">
              <a:avLst>
                <a:gd name="adj" fmla="val 50000"/>
              </a:avLst>
            </a:prstGeom>
            <a:gradFill>
              <a:gsLst>
                <a:gs pos="14000">
                  <a:srgbClr val="04DDF5"/>
                </a:gs>
                <a:gs pos="100000">
                  <a:schemeClr val="bg1">
                    <a:alpha val="0"/>
                  </a:schemeClr>
                </a:gs>
                <a:gs pos="89000">
                  <a:srgbClr val="202123">
                    <a:alpha val="8000"/>
                  </a:srgb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64415" y="4061736"/>
              <a:ext cx="1485389" cy="18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GB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No.3 </a:t>
              </a:r>
              <a:r>
                <a:rPr kumimoji="1"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处 理</a:t>
              </a:r>
              <a:endParaRPr kumimoji="1" lang="en-GB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223545" y="1131356"/>
            <a:ext cx="1472895" cy="6200777"/>
            <a:chOff x="5223545" y="1131356"/>
            <a:chExt cx="1472895" cy="6200777"/>
          </a:xfrm>
        </p:grpSpPr>
        <p:cxnSp>
          <p:nvCxnSpPr>
            <p:cNvPr id="6" name="直线连接符 5"/>
            <p:cNvCxnSpPr/>
            <p:nvPr/>
          </p:nvCxnSpPr>
          <p:spPr>
            <a:xfrm>
              <a:off x="5968458" y="1131356"/>
              <a:ext cx="0" cy="6200777"/>
            </a:xfrm>
            <a:prstGeom prst="line">
              <a:avLst/>
            </a:prstGeom>
            <a:ln>
              <a:solidFill>
                <a:schemeClr val="bg1">
                  <a:lumMod val="85000"/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 flipH="1">
              <a:off x="5240476" y="2087550"/>
              <a:ext cx="72798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12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 flipH="1">
              <a:off x="5968458" y="2823884"/>
              <a:ext cx="72798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12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/>
            <p:cNvCxnSpPr/>
            <p:nvPr/>
          </p:nvCxnSpPr>
          <p:spPr>
            <a:xfrm flipH="1">
              <a:off x="5223545" y="4493257"/>
              <a:ext cx="72798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12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 flipH="1">
              <a:off x="5951527" y="5229591"/>
              <a:ext cx="72798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12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6236351" y="5003085"/>
            <a:ext cx="2063036" cy="584776"/>
            <a:chOff x="2037053" y="4018152"/>
            <a:chExt cx="1886662" cy="276035"/>
          </a:xfrm>
        </p:grpSpPr>
        <p:sp>
          <p:nvSpPr>
            <p:cNvPr id="39" name="圆角矩形 38"/>
            <p:cNvSpPr/>
            <p:nvPr/>
          </p:nvSpPr>
          <p:spPr>
            <a:xfrm>
              <a:off x="2037053" y="4018152"/>
              <a:ext cx="1886662" cy="276035"/>
            </a:xfrm>
            <a:prstGeom prst="roundRect">
              <a:avLst>
                <a:gd name="adj" fmla="val 50000"/>
              </a:avLst>
            </a:prstGeom>
            <a:gradFill>
              <a:gsLst>
                <a:gs pos="14000">
                  <a:srgbClr val="04DDF5"/>
                </a:gs>
                <a:gs pos="100000">
                  <a:schemeClr val="bg1">
                    <a:alpha val="0"/>
                  </a:schemeClr>
                </a:gs>
                <a:gs pos="89000">
                  <a:srgbClr val="202123">
                    <a:alpha val="8000"/>
                  </a:srgb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字魂59号-创粗黑" panose="00000500000000000000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264415" y="4061736"/>
              <a:ext cx="1485389" cy="18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GB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</a:t>
              </a:r>
              <a:r>
                <a:rPr kumimoji="1"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o</a:t>
              </a:r>
              <a:r>
                <a:rPr kumimoji="1" lang="en-GB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.4 </a:t>
              </a:r>
              <a:r>
                <a:rPr kumimoji="1"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结 果</a:t>
              </a:r>
              <a:endParaRPr kumimoji="1" lang="en-GB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17D186D-39AD-4FD4-AB51-C024355290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67" b="2333"/>
          <a:stretch/>
        </p:blipFill>
        <p:spPr bwMode="auto">
          <a:xfrm>
            <a:off x="2111835" y="3079653"/>
            <a:ext cx="2754630" cy="537845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49EDEC2-3A25-475C-BFFF-4B0993715C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43"/>
          <a:stretch/>
        </p:blipFill>
        <p:spPr bwMode="auto">
          <a:xfrm>
            <a:off x="5716320" y="505165"/>
            <a:ext cx="4363845" cy="31069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50F9899-6186-447E-B609-68AE31277F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6" r="16214" b="26007"/>
          <a:stretch/>
        </p:blipFill>
        <p:spPr bwMode="auto">
          <a:xfrm>
            <a:off x="1937893" y="5844207"/>
            <a:ext cx="3363383" cy="3067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4FBD28D-8B04-44F9-867C-8207559B24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7" r="48266" b="19015"/>
          <a:stretch/>
        </p:blipFill>
        <p:spPr bwMode="auto">
          <a:xfrm>
            <a:off x="5951527" y="5729606"/>
            <a:ext cx="3598950" cy="5063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1" name="ïṣḷîḑé">
            <a:extLst>
              <a:ext uri="{FF2B5EF4-FFF2-40B4-BE49-F238E27FC236}">
                <a16:creationId xmlns:a16="http://schemas.microsoft.com/office/drawing/2014/main" id="{658936C8-C72A-40E8-BAD0-7545E0CEE5B4}"/>
              </a:ext>
            </a:extLst>
          </p:cNvPr>
          <p:cNvSpPr/>
          <p:nvPr/>
        </p:nvSpPr>
        <p:spPr>
          <a:xfrm>
            <a:off x="1043803" y="665192"/>
            <a:ext cx="3494033" cy="1332435"/>
          </a:xfrm>
          <a:prstGeom prst="rect">
            <a:avLst/>
          </a:prstGeom>
          <a:noFill/>
          <a:ln w="3175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示例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：</a:t>
            </a:r>
            <a:endParaRPr lang="en-US" altLang="zh-CN" sz="3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只有英文可以识别</a:t>
            </a:r>
            <a:endParaRPr lang="en-US" altLang="zh-CN" sz="3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063550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08D5DFB0-5566-4AE9-8978-E76B80F7B8BA}"/>
              </a:ext>
            </a:extLst>
          </p:cNvPr>
          <p:cNvSpPr/>
          <p:nvPr/>
        </p:nvSpPr>
        <p:spPr>
          <a:xfrm>
            <a:off x="-899886" y="912115"/>
            <a:ext cx="9913257" cy="5945885"/>
          </a:xfrm>
          <a:prstGeom prst="rect">
            <a:avLst/>
          </a:prstGeom>
          <a:blipFill dpi="0" rotWithShape="1">
            <a:blip r:embed="rId3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字魂59号-创粗黑" panose="00000500000000000000" charset="-122"/>
            </a:endParaRPr>
          </a:p>
        </p:txBody>
      </p:sp>
      <p:sp>
        <p:nvSpPr>
          <p:cNvPr id="26" name="ïṥḷîdê"/>
          <p:cNvSpPr/>
          <p:nvPr/>
        </p:nvSpPr>
        <p:spPr>
          <a:xfrm>
            <a:off x="1007698" y="912116"/>
            <a:ext cx="4246916" cy="5287119"/>
          </a:xfrm>
          <a:prstGeom prst="rect">
            <a:avLst/>
          </a:prstGeom>
          <a:gradFill flip="none" rotWithShape="1">
            <a:gsLst>
              <a:gs pos="23000">
                <a:srgbClr val="061727">
                  <a:alpha val="67000"/>
                </a:srgbClr>
              </a:gs>
              <a:gs pos="100000">
                <a:srgbClr val="06DAF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 示例</a:t>
            </a:r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2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：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  <a:p>
            <a:r>
              <a:rPr lang="en-US" altLang="zh-CN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 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数字、字符混合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 识别成功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</p:txBody>
      </p:sp>
      <p:grpSp>
        <p:nvGrpSpPr>
          <p:cNvPr id="28" name="íṩliḑè"/>
          <p:cNvGrpSpPr/>
          <p:nvPr/>
        </p:nvGrpSpPr>
        <p:grpSpPr>
          <a:xfrm>
            <a:off x="4446736" y="3352679"/>
            <a:ext cx="405991" cy="405991"/>
            <a:chOff x="2632229" y="2201663"/>
            <a:chExt cx="372862" cy="372862"/>
          </a:xfrm>
        </p:grpSpPr>
        <p:sp>
          <p:nvSpPr>
            <p:cNvPr id="44" name="îşļiḋé"/>
            <p:cNvSpPr/>
            <p:nvPr/>
          </p:nvSpPr>
          <p:spPr>
            <a:xfrm>
              <a:off x="2632229" y="2201663"/>
              <a:ext cx="372862" cy="372862"/>
            </a:xfrm>
            <a:prstGeom prst="ellipse">
              <a:avLst/>
            </a:prstGeom>
            <a:solidFill>
              <a:schemeClr val="bg1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0000" lnSpcReduction="20000"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45" name="íS1ïḑé"/>
            <p:cNvSpPr/>
            <p:nvPr/>
          </p:nvSpPr>
          <p:spPr>
            <a:xfrm>
              <a:off x="2755418" y="2294879"/>
              <a:ext cx="126484" cy="186431"/>
            </a:xfrm>
            <a:prstGeom prst="chevron">
              <a:avLst>
                <a:gd name="adj" fmla="val 61258"/>
              </a:avLst>
            </a:prstGeom>
            <a:solidFill>
              <a:srgbClr val="B8539E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3F3A9470-FA47-4404-BA35-5531CDE7A1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72"/>
          <a:stretch/>
        </p:blipFill>
        <p:spPr bwMode="auto">
          <a:xfrm>
            <a:off x="5254614" y="912117"/>
            <a:ext cx="5929688" cy="528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图片 46" descr="85">
            <a:extLst>
              <a:ext uri="{FF2B5EF4-FFF2-40B4-BE49-F238E27FC236}">
                <a16:creationId xmlns:a16="http://schemas.microsoft.com/office/drawing/2014/main" id="{1AFD8E85-8470-46D3-990E-3DAE6B14F85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42000"/>
          </a:blip>
          <a:stretch>
            <a:fillRect/>
          </a:stretch>
        </p:blipFill>
        <p:spPr>
          <a:xfrm rot="16200000" flipH="1">
            <a:off x="-868318" y="526233"/>
            <a:ext cx="7127694" cy="5712369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视觉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487</Words>
  <Application>Microsoft Office PowerPoint</Application>
  <PresentationFormat>宽屏</PresentationFormat>
  <Paragraphs>65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仓耳青禾体-谷力 W05</vt:lpstr>
      <vt:lpstr>Segoe UI</vt:lpstr>
      <vt:lpstr>微软雅黑</vt:lpstr>
      <vt:lpstr>Calibri</vt:lpstr>
      <vt:lpstr>Arial Narrow</vt:lpstr>
      <vt:lpstr>等线</vt:lpstr>
      <vt:lpstr>字魂59号-创粗黑</vt:lpstr>
      <vt:lpstr>Arial</vt:lpstr>
      <vt:lpstr>宋体</vt:lpstr>
      <vt:lpstr>站酷小薇LOGO体</vt:lpstr>
      <vt:lpstr>Office Theme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视觉</dc:title>
  <dc:creator>ASUS</dc:creator>
  <cp:lastModifiedBy>赤 金魚</cp:lastModifiedBy>
  <cp:revision>199</cp:revision>
  <dcterms:created xsi:type="dcterms:W3CDTF">2019-03-29T12:25:00Z</dcterms:created>
  <dcterms:modified xsi:type="dcterms:W3CDTF">2022-03-22T00:30:15Z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